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6600FF"/>
    <a:srgbClr val="422AA6"/>
    <a:srgbClr val="0070C0"/>
    <a:srgbClr val="6699FF"/>
    <a:srgbClr val="FFC000"/>
    <a:srgbClr val="CC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BE32-3B0B-4575-8BA9-C29AF3342CA5}" type="datetimeFigureOut">
              <a:rPr lang="en-US" smtClean="0"/>
              <a:pPr/>
              <a:t>4.4.2011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69A82-37DE-4878-BC5F-A97DB20B0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1259632" y="692696"/>
            <a:ext cx="1728192" cy="1152128"/>
          </a:xfrm>
          <a:prstGeom prst="ellipse">
            <a:avLst/>
          </a:prstGeom>
          <a:solidFill>
            <a:srgbClr val="FFC000">
              <a:alpha val="36863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339752" y="548680"/>
            <a:ext cx="1368152" cy="1368152"/>
          </a:xfrm>
          <a:prstGeom prst="ellipse">
            <a:avLst/>
          </a:prstGeom>
          <a:solidFill>
            <a:srgbClr val="0070C0">
              <a:alpha val="27059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87624" y="1052736"/>
            <a:ext cx="1368152" cy="2376264"/>
          </a:xfrm>
          <a:prstGeom prst="ellipse">
            <a:avLst/>
          </a:prstGeom>
          <a:solidFill>
            <a:srgbClr val="6600FF">
              <a:alpha val="10196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1720" y="1916832"/>
            <a:ext cx="1512168" cy="1440160"/>
          </a:xfrm>
          <a:prstGeom prst="ellipse">
            <a:avLst/>
          </a:prstGeom>
          <a:solidFill>
            <a:srgbClr val="9BBB59">
              <a:alpha val="34118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619672" y="119675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83768" y="105273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59832" y="8367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987824" y="141277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27784" y="220486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699792" y="27089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059832" y="24208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7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123728" y="24208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8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619672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403648" y="249289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dirty="0" smtClean="0"/>
              <a:t>10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691680" y="292494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dirty="0" smtClean="0"/>
              <a:t>11</a:t>
            </a:r>
            <a:endParaRPr 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644008" y="548680"/>
          <a:ext cx="3744420" cy="3469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35"/>
                <a:gridCol w="312035"/>
                <a:gridCol w="312035"/>
                <a:gridCol w="312035"/>
                <a:gridCol w="312035"/>
                <a:gridCol w="312035"/>
                <a:gridCol w="312035"/>
                <a:gridCol w="312035"/>
                <a:gridCol w="312035"/>
                <a:gridCol w="312035"/>
                <a:gridCol w="312035"/>
                <a:gridCol w="312035"/>
              </a:tblGrid>
              <a:tr h="340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11</a:t>
                      </a:r>
                      <a:endParaRPr lang="en-US" sz="900" dirty="0"/>
                    </a:p>
                  </a:txBody>
                  <a:tcPr/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40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40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059832" y="2060848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79712" y="764704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3808" y="620688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31640" y="1916832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115616" y="364502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524424" y="364502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07704" y="3686552"/>
            <a:ext cx="216822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/>
              <a:t>... = </a:t>
            </a:r>
            <a:r>
              <a:rPr lang="de-DE" sz="1600" dirty="0" smtClean="0"/>
              <a:t>Taxa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FF0000"/>
                </a:solidFill>
              </a:rPr>
              <a:t>s1-s4</a:t>
            </a:r>
            <a:r>
              <a:rPr lang="de-DE" dirty="0" smtClean="0"/>
              <a:t> = </a:t>
            </a:r>
            <a:r>
              <a:rPr lang="de-DE" dirty="0" err="1" smtClean="0"/>
              <a:t>states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644008" y="204029"/>
            <a:ext cx="381642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600" b="1" dirty="0" err="1" smtClean="0"/>
              <a:t>Corresponding</a:t>
            </a:r>
            <a:r>
              <a:rPr lang="de-DE" sz="1600" b="1" dirty="0" smtClean="0"/>
              <a:t> cover </a:t>
            </a:r>
            <a:r>
              <a:rPr lang="de-DE" sz="1600" b="1" dirty="0" err="1" smtClean="0"/>
              <a:t>disconnectivity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matrix</a:t>
            </a:r>
            <a:endParaRPr 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3568" y="204029"/>
            <a:ext cx="388843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600" b="1" dirty="0" smtClean="0"/>
              <a:t>Cover </a:t>
            </a:r>
            <a:r>
              <a:rPr lang="de-DE" sz="1600" b="1" dirty="0" err="1" smtClean="0"/>
              <a:t>graph</a:t>
            </a:r>
            <a:r>
              <a:rPr lang="de-DE" sz="1600" b="1" dirty="0" smtClean="0"/>
              <a:t> (11 taxa, </a:t>
            </a:r>
            <a:r>
              <a:rPr lang="de-DE" sz="1600" b="1" dirty="0" err="1" smtClean="0"/>
              <a:t>some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polymorphic</a:t>
            </a:r>
            <a:r>
              <a:rPr lang="de-DE" sz="1600" b="1" dirty="0" smtClean="0"/>
              <a:t>)</a:t>
            </a:r>
            <a:endParaRPr lang="en-US" sz="1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22456" y="4358713"/>
            <a:ext cx="6316088" cy="138499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1000" dirty="0"/>
              <a:t>Let </a:t>
            </a:r>
            <a:r>
              <a:rPr lang="en-US" sz="1000" dirty="0" smtClean="0"/>
              <a:t>Universe U</a:t>
            </a:r>
            <a:r>
              <a:rPr lang="en-US" sz="1000" dirty="0"/>
              <a:t>={</a:t>
            </a:r>
            <a:r>
              <a:rPr lang="en-US" sz="1000" dirty="0" smtClean="0"/>
              <a:t>1,2,3,4,5,6,7,8,9,10,11} and covers  s1</a:t>
            </a:r>
            <a:r>
              <a:rPr lang="en-US" sz="1000" dirty="0"/>
              <a:t>={1,2</a:t>
            </a:r>
            <a:r>
              <a:rPr lang="en-US" sz="1000" dirty="0" smtClean="0"/>
              <a:t>}  </a:t>
            </a:r>
            <a:r>
              <a:rPr lang="en-US" sz="1000" dirty="0"/>
              <a:t>s2={2,3,4} </a:t>
            </a:r>
            <a:r>
              <a:rPr lang="en-US" sz="1000" dirty="0" smtClean="0"/>
              <a:t> s3</a:t>
            </a:r>
            <a:r>
              <a:rPr lang="en-US" sz="1000" dirty="0"/>
              <a:t>={5,6,7,8} </a:t>
            </a:r>
            <a:r>
              <a:rPr lang="en-US" sz="1000" dirty="0" smtClean="0"/>
              <a:t> s4</a:t>
            </a:r>
            <a:r>
              <a:rPr lang="en-US" sz="1000" dirty="0"/>
              <a:t>={8,9,10,11,1} </a:t>
            </a:r>
            <a:endParaRPr lang="de-DE" sz="1000" dirty="0" smtClean="0"/>
          </a:p>
          <a:p>
            <a:r>
              <a:rPr lang="de-DE" sz="1600" dirty="0" smtClean="0"/>
              <a:t>Terms </a:t>
            </a:r>
            <a:r>
              <a:rPr lang="de-DE" sz="1600" dirty="0" err="1" smtClean="0"/>
              <a:t>Zhimin</a:t>
            </a:r>
            <a:r>
              <a:rPr lang="de-DE" sz="1600" dirty="0" smtClean="0"/>
              <a:t> Wang (Thesis), </a:t>
            </a:r>
            <a:r>
              <a:rPr lang="de-DE" sz="1600" dirty="0" err="1" smtClean="0"/>
              <a:t>based</a:t>
            </a:r>
            <a:r>
              <a:rPr lang="de-DE" sz="1600" dirty="0" smtClean="0"/>
              <a:t> on </a:t>
            </a:r>
            <a:r>
              <a:rPr lang="de-DE" sz="1600" dirty="0" err="1" smtClean="0"/>
              <a:t>any</a:t>
            </a:r>
            <a:r>
              <a:rPr lang="de-DE" sz="1600" dirty="0" smtClean="0"/>
              <a:t> </a:t>
            </a:r>
            <a:r>
              <a:rPr lang="de-DE" sz="1600" dirty="0" err="1" smtClean="0"/>
              <a:t>connectivity</a:t>
            </a:r>
            <a:r>
              <a:rPr lang="de-DE" sz="1600" dirty="0" smtClean="0"/>
              <a:t>, </a:t>
            </a:r>
            <a:r>
              <a:rPr lang="de-DE" sz="1600" dirty="0" err="1" smtClean="0"/>
              <a:t>irrespective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state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en-US" sz="1600" dirty="0" err="1" smtClean="0"/>
              <a:t>NDisc</a:t>
            </a:r>
            <a:r>
              <a:rPr lang="en-US" sz="1600" dirty="0" smtClean="0"/>
              <a:t>(</a:t>
            </a:r>
            <a:r>
              <a:rPr lang="en-US" sz="1600" dirty="0" err="1" smtClean="0"/>
              <a:t>Cx</a:t>
            </a:r>
            <a:r>
              <a:rPr lang="en-US" sz="1600" dirty="0"/>
              <a:t>) = </a:t>
            </a:r>
            <a:r>
              <a:rPr lang="en-US" sz="1600" dirty="0" smtClean="0"/>
              <a:t>2 × (</a:t>
            </a:r>
            <a:r>
              <a:rPr lang="en-US" sz="1600" dirty="0" smtClean="0">
                <a:solidFill>
                  <a:schemeClr val="accent1"/>
                </a:solidFill>
              </a:rPr>
              <a:t>1×2</a:t>
            </a:r>
            <a:r>
              <a:rPr lang="en-US" sz="1600" dirty="0" smtClean="0"/>
              <a:t>+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1×3 </a:t>
            </a:r>
            <a:r>
              <a:rPr lang="en-US" sz="1600" dirty="0" smtClean="0"/>
              <a:t>+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3×4</a:t>
            </a:r>
            <a:r>
              <a:rPr lang="en-US" sz="1600" dirty="0" smtClean="0"/>
              <a:t>+</a:t>
            </a:r>
            <a:r>
              <a:rPr lang="en-US" sz="1600" dirty="0" smtClean="0">
                <a:solidFill>
                  <a:srgbClr val="7030A0"/>
                </a:solidFill>
              </a:rPr>
              <a:t>3×3</a:t>
            </a:r>
            <a:r>
              <a:rPr lang="en-US" sz="1600" dirty="0" smtClean="0"/>
              <a:t> </a:t>
            </a:r>
            <a:r>
              <a:rPr lang="en-US" sz="1600" dirty="0"/>
              <a:t>+ </a:t>
            </a:r>
            <a:r>
              <a:rPr lang="en-US" sz="1600" dirty="0">
                <a:solidFill>
                  <a:srgbClr val="7030A0"/>
                </a:solidFill>
              </a:rPr>
              <a:t>3×3</a:t>
            </a:r>
            <a:r>
              <a:rPr lang="en-US" sz="1600" dirty="0"/>
              <a:t>) / 11×11</a:t>
            </a:r>
            <a:r>
              <a:rPr lang="de-DE" sz="1600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en-US" sz="800" dirty="0" smtClean="0">
                <a:solidFill>
                  <a:schemeClr val="accent1"/>
                </a:solidFill>
              </a:rPr>
              <a:t> 1×2</a:t>
            </a:r>
            <a:r>
              <a:rPr lang="en-US" sz="800" dirty="0" smtClean="0"/>
              <a:t>+</a:t>
            </a:r>
            <a:r>
              <a:rPr lang="en-US" sz="800" dirty="0" smtClean="0">
                <a:solidFill>
                  <a:schemeClr val="accent3">
                    <a:lumMod val="75000"/>
                  </a:schemeClr>
                </a:solidFill>
              </a:rPr>
              <a:t>1×3 </a:t>
            </a:r>
            <a:r>
              <a:rPr lang="en-US" sz="800" dirty="0" smtClean="0"/>
              <a:t>+ </a:t>
            </a:r>
            <a:r>
              <a:rPr lang="en-US" sz="800" dirty="0" smtClean="0">
                <a:solidFill>
                  <a:schemeClr val="accent3">
                    <a:lumMod val="75000"/>
                  </a:schemeClr>
                </a:solidFill>
              </a:rPr>
              <a:t>3×4</a:t>
            </a:r>
            <a:r>
              <a:rPr lang="en-US" sz="800" dirty="0" smtClean="0"/>
              <a:t>+</a:t>
            </a:r>
            <a:r>
              <a:rPr lang="en-US" sz="800" dirty="0" smtClean="0">
                <a:solidFill>
                  <a:srgbClr val="7030A0"/>
                </a:solidFill>
              </a:rPr>
              <a:t>3×3</a:t>
            </a:r>
            <a:r>
              <a:rPr lang="en-US" sz="800" dirty="0" smtClean="0"/>
              <a:t> + </a:t>
            </a:r>
            <a:r>
              <a:rPr lang="en-US" sz="800" dirty="0" smtClean="0">
                <a:solidFill>
                  <a:srgbClr val="7030A0"/>
                </a:solidFill>
              </a:rPr>
              <a:t>3×3 = 35</a:t>
            </a:r>
          </a:p>
          <a:p>
            <a:r>
              <a:rPr lang="de-DE" sz="1600" dirty="0" smtClean="0"/>
              <a:t>Terms GH (</a:t>
            </a:r>
            <a:r>
              <a:rPr lang="de-DE" sz="1600" dirty="0" err="1" smtClean="0"/>
              <a:t>multiply</a:t>
            </a:r>
            <a:r>
              <a:rPr lang="de-DE" sz="1600" dirty="0" smtClean="0"/>
              <a:t> </a:t>
            </a:r>
            <a:r>
              <a:rPr lang="de-DE" sz="1600" dirty="0" err="1" smtClean="0"/>
              <a:t>Cardinality</a:t>
            </a:r>
            <a:r>
              <a:rPr lang="de-DE" sz="1600" dirty="0" smtClean="0"/>
              <a:t>, </a:t>
            </a:r>
            <a:r>
              <a:rPr lang="de-DE" sz="1600" dirty="0" err="1" smtClean="0"/>
              <a:t>deducing</a:t>
            </a:r>
            <a:r>
              <a:rPr lang="de-DE" sz="1600" dirty="0" smtClean="0"/>
              <a:t> </a:t>
            </a:r>
            <a:r>
              <a:rPr lang="de-DE" sz="1600" dirty="0" err="1" smtClean="0"/>
              <a:t>shared</a:t>
            </a:r>
            <a:r>
              <a:rPr lang="de-DE" sz="1600" dirty="0" smtClean="0"/>
              <a:t> </a:t>
            </a:r>
            <a:r>
              <a:rPr lang="de-DE" sz="1600" dirty="0" err="1" smtClean="0"/>
              <a:t>items</a:t>
            </a:r>
            <a:r>
              <a:rPr lang="de-DE" sz="1600" dirty="0" smtClean="0"/>
              <a:t> – DOES NOT WORK):</a:t>
            </a:r>
            <a:br>
              <a:rPr lang="de-DE" sz="1600" dirty="0" smtClean="0"/>
            </a:br>
            <a:r>
              <a:rPr lang="en-US" sz="1600" dirty="0" err="1" smtClean="0"/>
              <a:t>NDisc</a:t>
            </a:r>
            <a:r>
              <a:rPr lang="en-US" sz="1600" dirty="0" smtClean="0"/>
              <a:t>(</a:t>
            </a:r>
            <a:r>
              <a:rPr lang="en-US" sz="1600" dirty="0" err="1" smtClean="0"/>
              <a:t>Cx</a:t>
            </a:r>
            <a:r>
              <a:rPr lang="en-US" sz="1600" dirty="0" smtClean="0"/>
              <a:t>) = 2×( </a:t>
            </a:r>
            <a:r>
              <a:rPr lang="en-US" sz="1600" dirty="0" smtClean="0">
                <a:solidFill>
                  <a:srgbClr val="FFC000"/>
                </a:solidFill>
              </a:rPr>
              <a:t>1</a:t>
            </a:r>
            <a:r>
              <a:rPr lang="en-US" sz="1600" dirty="0" smtClean="0"/>
              <a:t>×</a:t>
            </a:r>
            <a:r>
              <a:rPr lang="en-US" sz="1600" dirty="0" smtClean="0">
                <a:solidFill>
                  <a:schemeClr val="accent1"/>
                </a:solidFill>
              </a:rPr>
              <a:t>2</a:t>
            </a:r>
            <a:r>
              <a:rPr lang="en-US" sz="1600" dirty="0" smtClean="0"/>
              <a:t>+</a:t>
            </a:r>
            <a:r>
              <a:rPr lang="en-US" sz="1600" dirty="0" smtClean="0">
                <a:solidFill>
                  <a:srgbClr val="FFC000"/>
                </a:solidFill>
              </a:rPr>
              <a:t>2</a:t>
            </a:r>
            <a:r>
              <a:rPr lang="en-US" sz="1600" dirty="0" smtClean="0"/>
              <a:t>×</a:t>
            </a:r>
            <a:r>
              <a:rPr lang="en-US" sz="1600" dirty="0" smtClean="0">
                <a:solidFill>
                  <a:schemeClr val="accent3"/>
                </a:solidFill>
              </a:rPr>
              <a:t>4</a:t>
            </a:r>
            <a:r>
              <a:rPr lang="en-US" sz="1600" dirty="0" smtClean="0"/>
              <a:t>+</a:t>
            </a:r>
            <a:r>
              <a:rPr lang="en-US" sz="1600" dirty="0" smtClean="0">
                <a:solidFill>
                  <a:srgbClr val="FFC000"/>
                </a:solidFill>
              </a:rPr>
              <a:t>1</a:t>
            </a:r>
            <a:r>
              <a:rPr lang="en-US" sz="1600" dirty="0" smtClean="0"/>
              <a:t>×</a:t>
            </a:r>
            <a:r>
              <a:rPr lang="en-US" sz="1600" dirty="0" smtClean="0">
                <a:solidFill>
                  <a:srgbClr val="7030A0"/>
                </a:solidFill>
              </a:rPr>
              <a:t>4</a:t>
            </a:r>
            <a:r>
              <a:rPr lang="en-US" sz="1600" dirty="0" smtClean="0"/>
              <a:t> + </a:t>
            </a:r>
            <a:r>
              <a:rPr lang="en-US" sz="1600" dirty="0" smtClean="0">
                <a:solidFill>
                  <a:schemeClr val="accent1"/>
                </a:solidFill>
              </a:rPr>
              <a:t>3</a:t>
            </a:r>
            <a:r>
              <a:rPr lang="en-US" sz="1600" dirty="0" smtClean="0"/>
              <a:t>×</a:t>
            </a:r>
            <a:r>
              <a:rPr lang="en-US" sz="1600" dirty="0" smtClean="0">
                <a:solidFill>
                  <a:schemeClr val="accent3"/>
                </a:solidFill>
              </a:rPr>
              <a:t>4</a:t>
            </a:r>
            <a:r>
              <a:rPr lang="en-US" sz="1600" dirty="0" smtClean="0"/>
              <a:t>+</a:t>
            </a:r>
            <a:r>
              <a:rPr lang="en-US" sz="1600" dirty="0" smtClean="0">
                <a:solidFill>
                  <a:schemeClr val="accent1"/>
                </a:solidFill>
              </a:rPr>
              <a:t>3</a:t>
            </a:r>
            <a:r>
              <a:rPr lang="en-US" sz="1600" dirty="0" smtClean="0"/>
              <a:t>×</a:t>
            </a:r>
            <a:r>
              <a:rPr lang="en-US" sz="1600" dirty="0" smtClean="0">
                <a:solidFill>
                  <a:srgbClr val="7030A0"/>
                </a:solidFill>
              </a:rPr>
              <a:t>5</a:t>
            </a:r>
            <a:r>
              <a:rPr lang="en-US" sz="1600" dirty="0" smtClean="0"/>
              <a:t> + </a:t>
            </a:r>
            <a:r>
              <a:rPr lang="en-US" sz="1600" dirty="0" smtClean="0">
                <a:solidFill>
                  <a:schemeClr val="accent3"/>
                </a:solidFill>
              </a:rPr>
              <a:t>3</a:t>
            </a:r>
            <a:r>
              <a:rPr lang="en-US" sz="1600" dirty="0" smtClean="0"/>
              <a:t>×</a:t>
            </a:r>
            <a:r>
              <a:rPr lang="en-US" sz="1600" dirty="0" smtClean="0">
                <a:solidFill>
                  <a:srgbClr val="7030A0"/>
                </a:solidFill>
              </a:rPr>
              <a:t>4</a:t>
            </a:r>
            <a:r>
              <a:rPr lang="en-US" sz="1600" dirty="0" smtClean="0"/>
              <a:t>) / 11×11</a:t>
            </a:r>
          </a:p>
          <a:p>
            <a:r>
              <a:rPr lang="en-US" sz="800" dirty="0" smtClean="0">
                <a:solidFill>
                  <a:srgbClr val="FFC000"/>
                </a:solidFill>
              </a:rPr>
              <a:t>1</a:t>
            </a:r>
            <a:r>
              <a:rPr lang="en-US" sz="800" dirty="0" smtClean="0"/>
              <a:t>×</a:t>
            </a:r>
            <a:r>
              <a:rPr lang="en-US" sz="800" dirty="0" smtClean="0">
                <a:solidFill>
                  <a:schemeClr val="accent1"/>
                </a:solidFill>
              </a:rPr>
              <a:t>2</a:t>
            </a:r>
            <a:r>
              <a:rPr lang="en-US" sz="800" dirty="0" smtClean="0"/>
              <a:t>+</a:t>
            </a:r>
            <a:r>
              <a:rPr lang="en-US" sz="800" dirty="0" smtClean="0">
                <a:solidFill>
                  <a:srgbClr val="FFC000"/>
                </a:solidFill>
              </a:rPr>
              <a:t>2</a:t>
            </a:r>
            <a:r>
              <a:rPr lang="en-US" sz="800" dirty="0" smtClean="0"/>
              <a:t>×</a:t>
            </a:r>
            <a:r>
              <a:rPr lang="en-US" sz="800" dirty="0" smtClean="0">
                <a:solidFill>
                  <a:schemeClr val="accent3"/>
                </a:solidFill>
              </a:rPr>
              <a:t>4</a:t>
            </a:r>
            <a:r>
              <a:rPr lang="en-US" sz="800" dirty="0" smtClean="0"/>
              <a:t>+</a:t>
            </a:r>
            <a:r>
              <a:rPr lang="en-US" sz="800" dirty="0" smtClean="0">
                <a:solidFill>
                  <a:srgbClr val="FFC000"/>
                </a:solidFill>
              </a:rPr>
              <a:t>1</a:t>
            </a:r>
            <a:r>
              <a:rPr lang="en-US" sz="800" dirty="0" smtClean="0"/>
              <a:t>×</a:t>
            </a:r>
            <a:r>
              <a:rPr lang="en-US" sz="800" dirty="0" smtClean="0">
                <a:solidFill>
                  <a:srgbClr val="7030A0"/>
                </a:solidFill>
              </a:rPr>
              <a:t>4</a:t>
            </a:r>
            <a:r>
              <a:rPr lang="en-US" sz="800" dirty="0" smtClean="0"/>
              <a:t> + </a:t>
            </a:r>
            <a:r>
              <a:rPr lang="en-US" sz="800" dirty="0" smtClean="0">
                <a:solidFill>
                  <a:schemeClr val="accent1"/>
                </a:solidFill>
              </a:rPr>
              <a:t>3</a:t>
            </a:r>
            <a:r>
              <a:rPr lang="en-US" sz="800" dirty="0" smtClean="0"/>
              <a:t>×</a:t>
            </a:r>
            <a:r>
              <a:rPr lang="en-US" sz="800" dirty="0" smtClean="0">
                <a:solidFill>
                  <a:schemeClr val="accent3"/>
                </a:solidFill>
              </a:rPr>
              <a:t>4</a:t>
            </a:r>
            <a:r>
              <a:rPr lang="en-US" sz="800" dirty="0" smtClean="0"/>
              <a:t>+</a:t>
            </a:r>
            <a:r>
              <a:rPr lang="en-US" sz="800" dirty="0" smtClean="0">
                <a:solidFill>
                  <a:schemeClr val="accent1"/>
                </a:solidFill>
              </a:rPr>
              <a:t>3</a:t>
            </a:r>
            <a:r>
              <a:rPr lang="en-US" sz="800" dirty="0" smtClean="0"/>
              <a:t>×</a:t>
            </a:r>
            <a:r>
              <a:rPr lang="en-US" sz="800" dirty="0" smtClean="0">
                <a:solidFill>
                  <a:srgbClr val="7030A0"/>
                </a:solidFill>
              </a:rPr>
              <a:t>5</a:t>
            </a:r>
            <a:r>
              <a:rPr lang="en-US" sz="800" dirty="0" smtClean="0"/>
              <a:t> + </a:t>
            </a:r>
            <a:r>
              <a:rPr lang="en-US" sz="800" dirty="0" smtClean="0">
                <a:solidFill>
                  <a:schemeClr val="accent3"/>
                </a:solidFill>
              </a:rPr>
              <a:t>3</a:t>
            </a:r>
            <a:r>
              <a:rPr lang="en-US" sz="800" dirty="0" smtClean="0"/>
              <a:t>×</a:t>
            </a:r>
            <a:r>
              <a:rPr lang="en-US" sz="800" dirty="0" smtClean="0">
                <a:solidFill>
                  <a:srgbClr val="7030A0"/>
                </a:solidFill>
              </a:rPr>
              <a:t>4 = 51 = WRONG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1259632" y="692696"/>
            <a:ext cx="1728192" cy="1152128"/>
          </a:xfrm>
          <a:prstGeom prst="ellipse">
            <a:avLst/>
          </a:prstGeom>
          <a:solidFill>
            <a:srgbClr val="FFC000">
              <a:alpha val="36863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339752" y="548680"/>
            <a:ext cx="1368152" cy="1368152"/>
          </a:xfrm>
          <a:prstGeom prst="ellipse">
            <a:avLst/>
          </a:prstGeom>
          <a:solidFill>
            <a:srgbClr val="0070C0">
              <a:alpha val="27059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87624" y="1052736"/>
            <a:ext cx="1368152" cy="2376264"/>
          </a:xfrm>
          <a:prstGeom prst="ellipse">
            <a:avLst/>
          </a:prstGeom>
          <a:solidFill>
            <a:srgbClr val="6600FF">
              <a:alpha val="10196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051720" y="1916832"/>
            <a:ext cx="1512168" cy="1440160"/>
          </a:xfrm>
          <a:prstGeom prst="ellipse">
            <a:avLst/>
          </a:prstGeom>
          <a:solidFill>
            <a:srgbClr val="9BBB59">
              <a:alpha val="34118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619672" y="119675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83768" y="105273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59832" y="8367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987824" y="141277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27784" y="220486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699792" y="27089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059832" y="24208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7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123728" y="24208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8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619672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403648" y="249289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dirty="0" smtClean="0"/>
              <a:t>10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691680" y="292494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dirty="0" smtClean="0"/>
              <a:t>11</a:t>
            </a:r>
            <a:endParaRPr 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644008" y="548680"/>
          <a:ext cx="4104456" cy="3469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40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11</a:t>
                      </a:r>
                      <a:endParaRPr lang="en-US" sz="900" dirty="0"/>
                    </a:p>
                  </a:txBody>
                  <a:tcPr/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b="1" dirty="0" smtClean="0">
                          <a:solidFill>
                            <a:srgbClr val="00B050"/>
                          </a:solidFill>
                        </a:rPr>
                        <a:t>0.9</a:t>
                      </a:r>
                      <a:endParaRPr lang="en-US" sz="9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 smtClean="0">
                          <a:solidFill>
                            <a:srgbClr val="00B050"/>
                          </a:solidFill>
                        </a:rPr>
                        <a:t>0.1</a:t>
                      </a:r>
                      <a:endParaRPr lang="en-US" sz="9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 smtClean="0">
                          <a:solidFill>
                            <a:srgbClr val="00B050"/>
                          </a:solidFill>
                        </a:rPr>
                        <a:t>0.1</a:t>
                      </a:r>
                      <a:endParaRPr lang="en-US" sz="9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721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40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40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9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0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059832" y="2060848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18752" y="704888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3808" y="620688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31640" y="1916832"/>
            <a:ext cx="2067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115616" y="364502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524424" y="364502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07704" y="3686552"/>
            <a:ext cx="216822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de-DE" dirty="0" smtClean="0"/>
              <a:t>... = </a:t>
            </a:r>
            <a:r>
              <a:rPr lang="de-DE" sz="1600" dirty="0" smtClean="0"/>
              <a:t>Taxa</a:t>
            </a:r>
            <a:r>
              <a:rPr lang="de-DE" dirty="0" smtClean="0"/>
              <a:t>, </a:t>
            </a:r>
            <a:r>
              <a:rPr lang="de-DE" dirty="0" smtClean="0">
                <a:solidFill>
                  <a:srgbClr val="FF0000"/>
                </a:solidFill>
              </a:rPr>
              <a:t>s1-s4</a:t>
            </a:r>
            <a:r>
              <a:rPr lang="de-DE" dirty="0" smtClean="0"/>
              <a:t> = </a:t>
            </a:r>
            <a:r>
              <a:rPr lang="de-DE" dirty="0" err="1" smtClean="0"/>
              <a:t>states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644008" y="204029"/>
            <a:ext cx="381642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600" b="1" dirty="0" err="1" smtClean="0"/>
              <a:t>Corresponding</a:t>
            </a:r>
            <a:r>
              <a:rPr lang="de-DE" sz="1600" b="1" dirty="0" smtClean="0"/>
              <a:t> cover </a:t>
            </a:r>
            <a:r>
              <a:rPr lang="de-DE" sz="1600" b="1" dirty="0" err="1" smtClean="0"/>
              <a:t>disconnectivity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matrix</a:t>
            </a:r>
            <a:endParaRPr 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3568" y="204029"/>
            <a:ext cx="388843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600" b="1" dirty="0" smtClean="0"/>
              <a:t>Cover </a:t>
            </a:r>
            <a:r>
              <a:rPr lang="de-DE" sz="1600" b="1" dirty="0" err="1" smtClean="0"/>
              <a:t>graph</a:t>
            </a:r>
            <a:r>
              <a:rPr lang="de-DE" sz="1600" b="1" dirty="0" smtClean="0"/>
              <a:t> (11 taxa, </a:t>
            </a:r>
            <a:r>
              <a:rPr lang="de-DE" sz="1600" b="1" dirty="0" err="1" smtClean="0"/>
              <a:t>some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polymorphic</a:t>
            </a:r>
            <a:r>
              <a:rPr lang="de-DE" sz="1600" b="1" dirty="0" smtClean="0"/>
              <a:t>)</a:t>
            </a:r>
            <a:endParaRPr lang="en-US" sz="1600" b="1" dirty="0"/>
          </a:p>
        </p:txBody>
      </p:sp>
      <p:sp>
        <p:nvSpPr>
          <p:cNvPr id="34" name="Rectangle 33"/>
          <p:cNvSpPr/>
          <p:nvPr/>
        </p:nvSpPr>
        <p:spPr>
          <a:xfrm>
            <a:off x="2257880" y="836712"/>
            <a:ext cx="44191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36000" bIns="0" anchor="ctr" anchorCtr="1">
            <a:spAutoFit/>
          </a:bodyPr>
          <a:lstStyle/>
          <a:p>
            <a:pPr algn="ctr"/>
            <a:r>
              <a:rPr lang="de-DE" sz="1200" dirty="0" smtClean="0">
                <a:solidFill>
                  <a:srgbClr val="00B050"/>
                </a:solidFill>
              </a:rPr>
              <a:t>0.1|</a:t>
            </a:r>
            <a:r>
              <a:rPr lang="de-DE" sz="1200" dirty="0" smtClean="0">
                <a:solidFill>
                  <a:srgbClr val="FF0000"/>
                </a:solidFill>
              </a:rPr>
              <a:t>s1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83768" y="1516142"/>
            <a:ext cx="47826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anchor="ctr" anchorCtr="1">
            <a:spAutoFit/>
          </a:bodyPr>
          <a:lstStyle/>
          <a:p>
            <a:pPr algn="ctr"/>
            <a:r>
              <a:rPr lang="de-DE" sz="1200" dirty="0" smtClean="0">
                <a:solidFill>
                  <a:srgbClr val="00B050"/>
                </a:solidFill>
              </a:rPr>
              <a:t>0.9|</a:t>
            </a:r>
            <a:r>
              <a:rPr lang="de-DE" sz="1200" dirty="0" smtClean="0">
                <a:solidFill>
                  <a:srgbClr val="FF0000"/>
                </a:solidFill>
              </a:rPr>
              <a:t>s2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33" name="Straight Connector 32"/>
          <p:cNvCxnSpPr>
            <a:stCxn id="36" idx="0"/>
            <a:endCxn id="5" idx="5"/>
          </p:cNvCxnSpPr>
          <p:nvPr/>
        </p:nvCxnSpPr>
        <p:spPr>
          <a:xfrm rot="5400000" flipH="1" flipV="1">
            <a:off x="2678944" y="1404006"/>
            <a:ext cx="156093" cy="681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" idx="1"/>
            <a:endCxn id="34" idx="2"/>
          </p:cNvCxnSpPr>
          <p:nvPr/>
        </p:nvCxnSpPr>
        <p:spPr>
          <a:xfrm rot="16200000" flipV="1">
            <a:off x="2465624" y="1034591"/>
            <a:ext cx="84085" cy="576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On-screen Show (4:3)</PresentationFormat>
  <Paragraphs>185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BfK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Disconnectivity graphs</dc:title>
  <dc:creator>Gregor Hagedorn</dc:creator>
  <dc:description>First is after thesis Zhimin Wang, second is potential extension by Gregor Hagedorn</dc:description>
  <cp:lastModifiedBy>Gregor Hagedorn</cp:lastModifiedBy>
  <cp:revision>20</cp:revision>
  <dcterms:created xsi:type="dcterms:W3CDTF">2011-03-31T13:57:47Z</dcterms:created>
  <dcterms:modified xsi:type="dcterms:W3CDTF">2011-04-04T14:16:37Z</dcterms:modified>
</cp:coreProperties>
</file>